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66" r:id="rId13"/>
    <p:sldId id="268" r:id="rId14"/>
    <p:sldId id="273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38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92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2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9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43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82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239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03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22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4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69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8/8/22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76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ref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tags/ref_byfunc.a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 group of toothbrushes&#10;&#10;Description automatically generated with low confidence">
            <a:extLst>
              <a:ext uri="{FF2B5EF4-FFF2-40B4-BE49-F238E27FC236}">
                <a16:creationId xmlns:a16="http://schemas.microsoft.com/office/drawing/2014/main" id="{2074292D-6190-4976-AC35-2C815C483C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112" r="-1" b="194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9527C7-8076-45D2-8CC2-2AFEE2A3E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7" cy="685643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0117708-BB6F-4288-9FB3-781858C65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6096000" cy="6858000"/>
          </a:xfrm>
          <a:custGeom>
            <a:avLst/>
            <a:gdLst>
              <a:gd name="connsiteX0" fmla="*/ 3048000 w 6096000"/>
              <a:gd name="connsiteY0" fmla="*/ 1114197 h 6858000"/>
              <a:gd name="connsiteX1" fmla="*/ 733197 w 6096000"/>
              <a:gd name="connsiteY1" fmla="*/ 3429000 h 6858000"/>
              <a:gd name="connsiteX2" fmla="*/ 3048000 w 6096000"/>
              <a:gd name="connsiteY2" fmla="*/ 5743803 h 6858000"/>
              <a:gd name="connsiteX3" fmla="*/ 5362803 w 6096000"/>
              <a:gd name="connsiteY3" fmla="*/ 3429000 h 6858000"/>
              <a:gd name="connsiteX4" fmla="*/ 3048000 w 6096000"/>
              <a:gd name="connsiteY4" fmla="*/ 1114197 h 6858000"/>
              <a:gd name="connsiteX5" fmla="*/ 0 w 6096000"/>
              <a:gd name="connsiteY5" fmla="*/ 0 h 6858000"/>
              <a:gd name="connsiteX6" fmla="*/ 6096000 w 6096000"/>
              <a:gd name="connsiteY6" fmla="*/ 0 h 6858000"/>
              <a:gd name="connsiteX7" fmla="*/ 6096000 w 6096000"/>
              <a:gd name="connsiteY7" fmla="*/ 6858000 h 6858000"/>
              <a:gd name="connsiteX8" fmla="*/ 0 w 6096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6858000">
                <a:moveTo>
                  <a:pt x="3048000" y="1114197"/>
                </a:moveTo>
                <a:cubicBezTo>
                  <a:pt x="1769570" y="1114197"/>
                  <a:pt x="733197" y="2150570"/>
                  <a:pt x="733197" y="3429000"/>
                </a:cubicBezTo>
                <a:cubicBezTo>
                  <a:pt x="733197" y="4707430"/>
                  <a:pt x="1769570" y="5743803"/>
                  <a:pt x="3048000" y="5743803"/>
                </a:cubicBezTo>
                <a:cubicBezTo>
                  <a:pt x="4326430" y="5743803"/>
                  <a:pt x="5362803" y="4707430"/>
                  <a:pt x="5362803" y="3429000"/>
                </a:cubicBezTo>
                <a:cubicBezTo>
                  <a:pt x="5362803" y="2150570"/>
                  <a:pt x="4326430" y="1114197"/>
                  <a:pt x="3048000" y="1114197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76EBB-85AA-4588-87D6-BE80A91E4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2211978"/>
            <a:ext cx="3535679" cy="1425728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Intro to Web Languages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0B931-5C8E-42D0-A74C-73D10A5B5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360"/>
            <a:ext cx="3048000" cy="87758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ITSC 3155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95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D3E0D-BA63-423C-A861-59D10900E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397164"/>
            <a:ext cx="9238434" cy="569883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body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background-color: </a:t>
            </a:r>
            <a:r>
              <a:rPr lang="en-US" dirty="0" err="1">
                <a:latin typeface="Consolas" panose="020B0609020204030204" pitchFamily="49" charset="0"/>
              </a:rPr>
              <a:t>lightblue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#main-header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font-size: 40px;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.content-paragraph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color: red;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558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D3E0D-BA63-423C-A861-59D10900E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397164"/>
            <a:ext cx="9238434" cy="56988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&lt;head&gt;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&lt;title&gt;My Page&lt;/title&gt;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&lt;body 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style="background-color: </a:t>
            </a:r>
            <a:r>
              <a:rPr lang="en-US" dirty="0" err="1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lightblue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;"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&lt;h1 id="main-header" 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style="font-size: 40px;"</a:t>
            </a:r>
            <a:r>
              <a:rPr lang="en-US" dirty="0">
                <a:latin typeface="Consolas" panose="020B0609020204030204" pitchFamily="49" charset="0"/>
              </a:rPr>
              <a:t>&gt;Welcome to my page!&lt;/h1&gt;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&lt;p class="content-paragraph" 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style="color: red;"</a:t>
            </a:r>
            <a:r>
              <a:rPr lang="en-US" dirty="0">
                <a:latin typeface="Consolas" panose="020B0609020204030204" pitchFamily="49" charset="0"/>
              </a:rPr>
              <a:t>&gt;This is my website, it's not very interesting.&lt;/p&gt;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&lt;p class="content-paragraph" 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style="color: red;"</a:t>
            </a:r>
            <a:r>
              <a:rPr lang="en-US" dirty="0">
                <a:latin typeface="Consolas" panose="020B0609020204030204" pitchFamily="49" charset="0"/>
              </a:rPr>
              <a:t>&gt;Here is some more text&lt;/p&gt;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&lt;/body&gt;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859491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D3E0D-BA63-423C-A861-59D10900E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397164"/>
            <a:ext cx="9238434" cy="569883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&lt;head&gt;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  &lt;style&gt;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    body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      background-color: </a:t>
            </a:r>
            <a:r>
              <a:rPr lang="en-US" dirty="0" err="1"/>
              <a:t>lightblue</a:t>
            </a:r>
            <a:r>
              <a:rPr lang="en-US" dirty="0"/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    }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dirty="0"/>
            </a:br>
            <a:r>
              <a:rPr lang="en-US" dirty="0"/>
              <a:t>    #main-header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      font-size: 40px;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    }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dirty="0"/>
            </a:br>
            <a:r>
              <a:rPr lang="en-US" dirty="0"/>
              <a:t>    .content-paragraph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      color: red;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   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  &lt;/style&gt;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3468470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D3E0D-BA63-423C-A861-59D10900E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397164"/>
            <a:ext cx="9238434" cy="569883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&lt;head&gt;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&lt;title&gt;My Page&lt;/title&gt;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&lt;link </a:t>
            </a:r>
            <a:r>
              <a:rPr lang="en-US" dirty="0" err="1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rel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="stylesheet" </a:t>
            </a:r>
            <a:r>
              <a:rPr lang="en-US" dirty="0" err="1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="/style.css" /&gt;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&lt;body&gt;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&lt;h1 id="main-header"&gt;Welcome to my page!&lt;/h1&gt;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&lt;p class="content-paragraph"&gt;This is my website, it's not very interesting.&lt;/p&gt;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&lt;p class="content-paragraph"&gt;Here is some more text&lt;/p&gt;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&lt;/body&gt;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63551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8714-B6C4-4FA9-87EC-BCF5A75A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more </a:t>
            </a:r>
            <a:r>
              <a:rPr lang="en-US" dirty="0" err="1"/>
              <a:t>css</a:t>
            </a:r>
            <a:r>
              <a:rPr lang="en-US" dirty="0"/>
              <a:t>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E6F69-4355-41EB-8E69-83560B974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shouldn't have to say it…</a:t>
            </a:r>
          </a:p>
          <a:p>
            <a:pPr marL="0" indent="0">
              <a:buNone/>
            </a:pPr>
            <a:r>
              <a:rPr lang="en-US" dirty="0"/>
              <a:t>Google</a:t>
            </a:r>
          </a:p>
          <a:p>
            <a:pPr marL="0" indent="0">
              <a:buNone/>
            </a:pPr>
            <a:r>
              <a:rPr lang="en-US" dirty="0"/>
              <a:t>But also: </a:t>
            </a:r>
            <a:r>
              <a:rPr lang="en-US" dirty="0">
                <a:hlinkClick r:id="rId2"/>
              </a:rPr>
              <a:t>https://www.w3schools.com/cssref/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98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8E9D7B4-B303-418D-82A2-7990FD75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7299FABD-845C-429C-9002-F10EDC7A1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0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2B664-5012-44F4-A6CE-DB1BB2A21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BA467-F1EA-4486-B9E6-F18450064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Adds interactivity and logic to a web page</a:t>
            </a:r>
          </a:p>
          <a:p>
            <a:r>
              <a:rPr lang="en-US" dirty="0"/>
              <a:t>Dynamic and interpreted, like Python, but has a C-like syntax like C and Java</a:t>
            </a:r>
          </a:p>
          <a:p>
            <a:r>
              <a:rPr lang="en-US" dirty="0"/>
              <a:t>Event driven, usually based on user events, such as when someone clicks a button</a:t>
            </a:r>
          </a:p>
          <a:p>
            <a:r>
              <a:rPr lang="en-US" dirty="0"/>
              <a:t>In the modern web, web apps are fully powered by JavaScript, usually in Single Page Application frameworks such as Angular, React, and Vue (but more on that later)</a:t>
            </a:r>
          </a:p>
          <a:p>
            <a:r>
              <a:rPr lang="en-US" dirty="0"/>
              <a:t>I could teach multiple classes on JavaScript, but in this course, we will only look at it and understand its function, you won't have to write it unless you want to</a:t>
            </a:r>
          </a:p>
        </p:txBody>
      </p:sp>
    </p:spTree>
    <p:extLst>
      <p:ext uri="{BB962C8B-B14F-4D97-AF65-F5344CB8AC3E}">
        <p14:creationId xmlns:p14="http://schemas.microsoft.com/office/powerpoint/2010/main" val="253528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D3E0D-BA63-423C-A861-59D10900E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397164"/>
            <a:ext cx="9238434" cy="569883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&lt;script&gt;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var title = </a:t>
            </a:r>
            <a:r>
              <a:rPr lang="en-US" dirty="0" err="1">
                <a:latin typeface="Consolas" panose="020B0609020204030204" pitchFamily="49" charset="0"/>
              </a:rPr>
              <a:t>document.querySelector</a:t>
            </a:r>
            <a:r>
              <a:rPr lang="en-US" dirty="0">
                <a:latin typeface="Consolas" panose="020B0609020204030204" pitchFamily="49" charset="0"/>
              </a:rPr>
              <a:t>('#main-header');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title.addEventListener</a:t>
            </a:r>
            <a:r>
              <a:rPr lang="en-US" dirty="0">
                <a:latin typeface="Consolas" panose="020B0609020204030204" pitchFamily="49" charset="0"/>
              </a:rPr>
              <a:t>('click', function ()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alert('You clicked the title');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53891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48E9D7B4-B303-418D-82A2-7990FD75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DE70F5-F1F5-4378-ACB8-ED5E8CCBC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24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827E-4EF1-4D64-951B-C500CF3B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7E6D-3E36-4FDF-80EC-AB4FE365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Hypertext Markup Language</a:t>
            </a:r>
          </a:p>
          <a:p>
            <a:r>
              <a:rPr lang="en-US" dirty="0"/>
              <a:t>Most basic building block of a website</a:t>
            </a:r>
          </a:p>
          <a:p>
            <a:r>
              <a:rPr lang="en-US" dirty="0"/>
              <a:t>Provides the structure, layout, and content of a page through tags</a:t>
            </a:r>
          </a:p>
          <a:p>
            <a:r>
              <a:rPr lang="en-US" dirty="0"/>
              <a:t>Links to additional HTML pages within the same site</a:t>
            </a:r>
          </a:p>
          <a:p>
            <a:r>
              <a:rPr lang="en-US" dirty="0"/>
              <a:t>Pulls in additional resources from the same and/or different servers</a:t>
            </a:r>
          </a:p>
        </p:txBody>
      </p:sp>
    </p:spTree>
    <p:extLst>
      <p:ext uri="{BB962C8B-B14F-4D97-AF65-F5344CB8AC3E}">
        <p14:creationId xmlns:p14="http://schemas.microsoft.com/office/powerpoint/2010/main" val="130325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D3E0D-BA63-423C-A861-59D10900E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397164"/>
            <a:ext cx="9238434" cy="569883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  &lt;</a:t>
            </a:r>
            <a:r>
              <a:rPr lang="en-US" dirty="0">
                <a:latin typeface="Consolas" panose="020B0609020204030204" pitchFamily="49" charset="0"/>
              </a:rPr>
              <a:t>head&gt;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&lt;title&gt;My Page&lt;/title&gt; &lt;!-- Appears in the tab at the top --&gt;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&lt;/head&gt;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&lt;body&gt;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&lt;h1&gt;Welcome to my page!&lt;/h1&gt;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&lt;p&gt;This is my website, it's not very interesting.&lt;/p&gt;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&lt;p&gt;Here is some more text&lt;/p&gt;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&lt;/body&gt;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4048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8E9D7B4-B303-418D-82A2-7990FD75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43A881-0CE4-46F3-ADA7-96DC7057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5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24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A2BC1-F317-4F50-8B86-B78893B63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8ECE0-1DFA-429A-8ADB-079845321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340034" cy="3810000"/>
          </a:xfrm>
        </p:spPr>
        <p:txBody>
          <a:bodyPr/>
          <a:lstStyle/>
          <a:p>
            <a:r>
              <a:rPr lang="en-US" dirty="0"/>
              <a:t>HTML tags have different attributes which change their behavior, which are key/value pairs</a:t>
            </a:r>
          </a:p>
          <a:p>
            <a:r>
              <a:rPr lang="en-US" dirty="0"/>
              <a:t>The tag used to link to a new page is the anchor tag</a:t>
            </a:r>
          </a:p>
          <a:p>
            <a:r>
              <a:rPr lang="en-US" dirty="0"/>
              <a:t>The "a" tag has an "</a:t>
            </a:r>
            <a:r>
              <a:rPr lang="en-US" dirty="0" err="1"/>
              <a:t>href</a:t>
            </a:r>
            <a:r>
              <a:rPr lang="en-US" dirty="0"/>
              <a:t>" attribute which determines where the link goes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&lt;a </a:t>
            </a:r>
            <a:r>
              <a:rPr lang="en-US" sz="1600" dirty="0" err="1">
                <a:latin typeface="Consolas" panose="020B0609020204030204" pitchFamily="49" charset="0"/>
              </a:rPr>
              <a:t>href</a:t>
            </a:r>
            <a:r>
              <a:rPr lang="en-US" sz="1600" dirty="0">
                <a:latin typeface="Consolas" panose="020B0609020204030204" pitchFamily="49" charset="0"/>
              </a:rPr>
              <a:t>="/about.html"&gt;Click Me!&lt;/a&gt; &lt;!-- Relative in the same server --&gt;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&lt;a </a:t>
            </a:r>
            <a:r>
              <a:rPr lang="en-US" sz="1600" dirty="0" err="1">
                <a:latin typeface="Consolas" panose="020B0609020204030204" pitchFamily="49" charset="0"/>
              </a:rPr>
              <a:t>href</a:t>
            </a:r>
            <a:r>
              <a:rPr lang="en-US" sz="1600" dirty="0">
                <a:latin typeface="Consolas" panose="020B0609020204030204" pitchFamily="49" charset="0"/>
              </a:rPr>
              <a:t>="https://www.google.com"&gt;Click Me!&lt;/a&gt; &lt;!-- Absolute to another server --&gt;</a:t>
            </a:r>
          </a:p>
        </p:txBody>
      </p:sp>
    </p:spTree>
    <p:extLst>
      <p:ext uri="{BB962C8B-B14F-4D97-AF65-F5344CB8AC3E}">
        <p14:creationId xmlns:p14="http://schemas.microsoft.com/office/powerpoint/2010/main" val="191992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D96C-5386-419F-8E16-C65BEF26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Requesting 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B7364-1B6A-43B1-8961-291270311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HTML tags request resources using a relative or absolute path</a:t>
            </a:r>
          </a:p>
          <a:p>
            <a:r>
              <a:rPr lang="en-US" dirty="0"/>
              <a:t>One of the most used tags of this type is the image tag, which requests an image from the same or a different server</a:t>
            </a:r>
          </a:p>
          <a:p>
            <a:r>
              <a:rPr lang="en-US" dirty="0"/>
              <a:t>The "</a:t>
            </a:r>
            <a:r>
              <a:rPr lang="en-US" dirty="0" err="1"/>
              <a:t>img</a:t>
            </a:r>
            <a:r>
              <a:rPr lang="en-US" dirty="0"/>
              <a:t>" tag includes a "</a:t>
            </a:r>
            <a:r>
              <a:rPr lang="en-US" dirty="0" err="1"/>
              <a:t>src</a:t>
            </a:r>
            <a:r>
              <a:rPr lang="en-US" dirty="0"/>
              <a:t>" attribute to specify the location of the image and is self closing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img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src</a:t>
            </a:r>
            <a:r>
              <a:rPr lang="en-US" sz="1600" dirty="0">
                <a:latin typeface="Consolas" panose="020B0609020204030204" pitchFamily="49" charset="0"/>
              </a:rPr>
              <a:t>="/woodward-hall.png" /&gt; &lt;!-- Relative image link --&gt;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img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src</a:t>
            </a:r>
            <a:r>
              <a:rPr lang="en-US" sz="1600" dirty="0">
                <a:latin typeface="Consolas" panose="020B0609020204030204" pitchFamily="49" charset="0"/>
              </a:rPr>
              <a:t>="https://mapio.net/images-p/73548455.jpg" /&gt; &lt;!-- Absolute link --&gt;</a:t>
            </a:r>
          </a:p>
        </p:txBody>
      </p:sp>
    </p:spTree>
    <p:extLst>
      <p:ext uri="{BB962C8B-B14F-4D97-AF65-F5344CB8AC3E}">
        <p14:creationId xmlns:p14="http://schemas.microsoft.com/office/powerpoint/2010/main" val="397000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48073-92B8-4C5E-A0C6-C4D598B8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more html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64C17-8411-45AC-9ED1-376994A6F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haven't figured it out yet…</a:t>
            </a:r>
          </a:p>
          <a:p>
            <a:pPr marL="0" indent="0">
              <a:buNone/>
            </a:pPr>
            <a:r>
              <a:rPr lang="en-US" dirty="0"/>
              <a:t>Google</a:t>
            </a:r>
          </a:p>
          <a:p>
            <a:pPr marL="0" indent="0">
              <a:buNone/>
            </a:pPr>
            <a:r>
              <a:rPr lang="en-US" dirty="0"/>
              <a:t>But also: </a:t>
            </a:r>
            <a:r>
              <a:rPr lang="en-US" dirty="0">
                <a:hlinkClick r:id="rId2"/>
              </a:rPr>
              <a:t>https://www.w3schools.com/tags/ref_byfunc.asp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303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819B-E5C8-4203-A17C-4C2D05A9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6A32F-B456-46E4-833E-37B22A20F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Cascading Style Sheets</a:t>
            </a:r>
          </a:p>
          <a:p>
            <a:r>
              <a:rPr lang="en-US" dirty="0"/>
              <a:t>Used to provide styling to the base HTML page</a:t>
            </a:r>
          </a:p>
          <a:p>
            <a:r>
              <a:rPr lang="en-US" dirty="0"/>
              <a:t>Can be inline in individual tags, embedded an HTML page, or in a separate file and linked</a:t>
            </a:r>
          </a:p>
          <a:p>
            <a:r>
              <a:rPr lang="en-US" dirty="0"/>
              <a:t>Use selectors to target specific elements on the page for your styles</a:t>
            </a:r>
          </a:p>
          <a:p>
            <a:pPr lvl="2"/>
            <a:r>
              <a:rPr lang="en-US" b="1" dirty="0"/>
              <a:t>Tag </a:t>
            </a:r>
            <a:r>
              <a:rPr lang="en-US" dirty="0"/>
              <a:t>selector to target all HTML tags of that type</a:t>
            </a:r>
          </a:p>
          <a:p>
            <a:pPr lvl="2"/>
            <a:r>
              <a:rPr lang="en-US" b="1" dirty="0"/>
              <a:t>Class </a:t>
            </a:r>
            <a:r>
              <a:rPr lang="en-US" dirty="0"/>
              <a:t>selector to target every element with the same class attribute, indicated by a </a:t>
            </a:r>
            <a:r>
              <a:rPr lang="en-US" b="1" dirty="0"/>
              <a:t>.</a:t>
            </a:r>
            <a:endParaRPr lang="en-US" dirty="0"/>
          </a:p>
          <a:p>
            <a:pPr lvl="2"/>
            <a:r>
              <a:rPr lang="en-US" b="1" dirty="0"/>
              <a:t>ID </a:t>
            </a:r>
            <a:r>
              <a:rPr lang="en-US" dirty="0"/>
              <a:t>selector to target a single element with the same ID, indicated by a </a:t>
            </a:r>
            <a:r>
              <a:rPr lang="en-US" b="1" dirty="0"/>
              <a:t>#</a:t>
            </a:r>
          </a:p>
          <a:p>
            <a:pPr lvl="2"/>
            <a:r>
              <a:rPr lang="en-US" dirty="0"/>
              <a:t>You can also mix different selectors together and there are more advanced ones you can look up</a:t>
            </a:r>
          </a:p>
        </p:txBody>
      </p:sp>
    </p:spTree>
    <p:extLst>
      <p:ext uri="{BB962C8B-B14F-4D97-AF65-F5344CB8AC3E}">
        <p14:creationId xmlns:p14="http://schemas.microsoft.com/office/powerpoint/2010/main" val="353775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D3E0D-BA63-423C-A861-59D10900E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397164"/>
            <a:ext cx="9238434" cy="569883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&lt;head&gt;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&lt;title&gt;My Page&lt;/title&gt;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&lt;body&gt;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&lt;h1 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id="main-header"</a:t>
            </a:r>
            <a:r>
              <a:rPr lang="en-US" dirty="0">
                <a:latin typeface="Consolas" panose="020B0609020204030204" pitchFamily="49" charset="0"/>
              </a:rPr>
              <a:t>&gt;Welcome to my page!&lt;/h1&gt;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&lt;p 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class="content-paragraph"</a:t>
            </a:r>
            <a:r>
              <a:rPr lang="en-US" dirty="0">
                <a:latin typeface="Consolas" panose="020B0609020204030204" pitchFamily="49" charset="0"/>
              </a:rPr>
              <a:t>&gt;This is my website, it's not very interesting.&lt;/p&gt;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&lt;p 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class="content-paragraph"</a:t>
            </a:r>
            <a:r>
              <a:rPr lang="en-US" dirty="0">
                <a:latin typeface="Consolas" panose="020B0609020204030204" pitchFamily="49" charset="0"/>
              </a:rPr>
              <a:t>&gt;Here is some more text&lt;/p&gt;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080405700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RegularSeedRightStep">
      <a:dk1>
        <a:srgbClr val="000000"/>
      </a:dk1>
      <a:lt1>
        <a:srgbClr val="FFFFFF"/>
      </a:lt1>
      <a:dk2>
        <a:srgbClr val="2B301B"/>
      </a:dk2>
      <a:lt2>
        <a:srgbClr val="F3F0F3"/>
      </a:lt2>
      <a:accent1>
        <a:srgbClr val="48B75D"/>
      </a:accent1>
      <a:accent2>
        <a:srgbClr val="3BB183"/>
      </a:accent2>
      <a:accent3>
        <a:srgbClr val="45AFB1"/>
      </a:accent3>
      <a:accent4>
        <a:srgbClr val="3B7DB1"/>
      </a:accent4>
      <a:accent5>
        <a:srgbClr val="4D5EC3"/>
      </a:accent5>
      <a:accent6>
        <a:srgbClr val="6648B6"/>
      </a:accent6>
      <a:hlink>
        <a:srgbClr val="BF3FA7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963</Words>
  <Application>Microsoft Macintosh PowerPoint</Application>
  <PresentationFormat>Widescreen</PresentationFormat>
  <Paragraphs>116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Consolas</vt:lpstr>
      <vt:lpstr>Trade Gothic Next Cond</vt:lpstr>
      <vt:lpstr>Trade Gothic Next Light</vt:lpstr>
      <vt:lpstr>PortalVTI</vt:lpstr>
      <vt:lpstr>Intro to Web Languages</vt:lpstr>
      <vt:lpstr>HTML</vt:lpstr>
      <vt:lpstr>PowerPoint Presentation</vt:lpstr>
      <vt:lpstr>PowerPoint Presentation</vt:lpstr>
      <vt:lpstr>HTML Linking</vt:lpstr>
      <vt:lpstr>Requesting additional resources</vt:lpstr>
      <vt:lpstr>How to learn more html tags</vt:lpstr>
      <vt:lpstr>CSS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learn more css properties</vt:lpstr>
      <vt:lpstr>PowerPoint Presentation</vt:lpstr>
      <vt:lpstr>JavaScript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Web Languages</dc:title>
  <dc:creator>Jacob Krevat</dc:creator>
  <cp:lastModifiedBy>Microsoft Office User</cp:lastModifiedBy>
  <cp:revision>78</cp:revision>
  <dcterms:created xsi:type="dcterms:W3CDTF">2021-12-23T00:20:38Z</dcterms:created>
  <dcterms:modified xsi:type="dcterms:W3CDTF">2022-08-08T06:06:22Z</dcterms:modified>
</cp:coreProperties>
</file>